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2" r:id="rId3"/>
    <p:sldId id="258" r:id="rId4"/>
    <p:sldId id="257" r:id="rId5"/>
    <p:sldId id="261" r:id="rId6"/>
    <p:sldId id="259" r:id="rId7"/>
    <p:sldId id="270" r:id="rId8"/>
    <p:sldId id="271" r:id="rId9"/>
    <p:sldId id="284" r:id="rId10"/>
    <p:sldId id="285" r:id="rId11"/>
    <p:sldId id="288" r:id="rId12"/>
    <p:sldId id="289" r:id="rId13"/>
    <p:sldId id="287" r:id="rId14"/>
    <p:sldId id="286" r:id="rId15"/>
    <p:sldId id="290" r:id="rId16"/>
    <p:sldId id="291" r:id="rId17"/>
    <p:sldId id="292" r:id="rId18"/>
    <p:sldId id="293" r:id="rId19"/>
    <p:sldId id="294" r:id="rId20"/>
    <p:sldId id="282" r:id="rId21"/>
    <p:sldId id="283" r:id="rId22"/>
    <p:sldId id="295" r:id="rId23"/>
    <p:sldId id="296" r:id="rId24"/>
    <p:sldId id="297" r:id="rId25"/>
    <p:sldId id="298" r:id="rId26"/>
    <p:sldId id="299" r:id="rId27"/>
    <p:sldId id="300" r:id="rId28"/>
    <p:sldId id="301" r:id="rId29"/>
    <p:sldId id="278" r:id="rId30"/>
    <p:sldId id="275" r:id="rId31"/>
    <p:sldId id="277" r:id="rId32"/>
    <p:sldId id="276" r:id="rId33"/>
    <p:sldId id="279" r:id="rId34"/>
    <p:sldId id="280" r:id="rId35"/>
    <p:sldId id="281"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3" d="100"/>
          <a:sy n="73" d="100"/>
        </p:scale>
        <p:origin x="-1134" y="-10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94"/>
          <p:cNvGrpSpPr/>
          <p:nvPr/>
        </p:nvGrpSpPr>
        <p:grpSpPr>
          <a:xfrm>
            <a:off x="0" y="-30477"/>
            <a:ext cx="9067800" cy="6889273"/>
            <a:chOff x="0" y="-30477"/>
            <a:chExt cx="9067800" cy="6889273"/>
          </a:xfrm>
        </p:grpSpPr>
        <p:cxnSp>
          <p:nvCxnSpPr>
            <p:cNvPr id="110" name="Straight Connector 109"/>
            <p:cNvCxnSpPr/>
            <p:nvPr/>
          </p:nvCxnSpPr>
          <p:spPr>
            <a:xfrm rot="16200000" flipH="1">
              <a:off x="-14478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rot="16200000" flipH="1">
              <a:off x="-16383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rot="5400000">
              <a:off x="-14859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rot="5400000">
              <a:off x="-3238500" y="3314700"/>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rot="16200000" flipH="1">
              <a:off x="-3314700" y="3314700"/>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rot="16200000" flipH="1">
              <a:off x="-1371600" y="2971800"/>
              <a:ext cx="6858000" cy="9144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rot="16200000" flipH="1">
              <a:off x="-2819400" y="3200400"/>
              <a:ext cx="6858000"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rot="5400000">
              <a:off x="-2705099" y="3238500"/>
              <a:ext cx="6858000"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rot="16200000" flipH="1">
              <a:off x="-2133600" y="3200400"/>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rot="16200000" flipH="1">
              <a:off x="-31242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rot="16200000" flipH="1">
              <a:off x="-1828799" y="3352799"/>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rot="16200000" flipH="1">
              <a:off x="-28194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rot="16200000" flipH="1">
              <a:off x="-2438400" y="3124200"/>
              <a:ext cx="6858000" cy="609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rot="5400000">
              <a:off x="-1731645" y="2722245"/>
              <a:ext cx="6858000"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rot="5400000">
              <a:off x="-1142048" y="3277552"/>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a:xfrm rot="5400000">
              <a:off x="-9144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rot="5400000">
              <a:off x="-1855470" y="3227070"/>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rot="16200000" flipH="1">
              <a:off x="-2643187" y="3252788"/>
              <a:ext cx="6858000"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rot="16200000" flipH="1">
              <a:off x="-1954530" y="3326130"/>
              <a:ext cx="6858000" cy="20574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rot="16200000" flipH="1">
              <a:off x="-23622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a:xfrm rot="16200000" flipH="1">
              <a:off x="-21336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a:xfrm rot="16200000" flipH="1">
              <a:off x="10668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rot="16200000" flipH="1">
              <a:off x="8763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rot="5400000">
              <a:off x="1028700" y="3238500"/>
              <a:ext cx="6858000" cy="3810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rot="5400000">
              <a:off x="-723900" y="3314700"/>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rot="16200000" flipH="1">
              <a:off x="-800100" y="3314700"/>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rot="5400000">
              <a:off x="-152400" y="3429000"/>
              <a:ext cx="6858000"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rot="16200000" flipH="1">
              <a:off x="-304800" y="3200400"/>
              <a:ext cx="6858000" cy="4572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rot="5400000">
              <a:off x="-190499" y="3238500"/>
              <a:ext cx="6858000" cy="3810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rot="16200000" flipH="1">
              <a:off x="381000" y="3200400"/>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rot="16200000" flipH="1">
              <a:off x="-6096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rot="16200000" flipH="1">
              <a:off x="685801" y="3352799"/>
              <a:ext cx="6858000" cy="152401"/>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p:nvCxnSpPr>
          <p:spPr>
            <a:xfrm rot="16200000" flipH="1">
              <a:off x="-3048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p:nvCxnSpPr>
          <p:spPr>
            <a:xfrm rot="5400000">
              <a:off x="-1028700" y="3314700"/>
              <a:ext cx="6858000"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p:nvCxnSpPr>
          <p:spPr>
            <a:xfrm rot="5400000">
              <a:off x="782955" y="2722245"/>
              <a:ext cx="6858000"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p:nvCxnSpPr>
          <p:spPr>
            <a:xfrm rot="5400000">
              <a:off x="1372552" y="3277552"/>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p:nvCxnSpPr>
          <p:spPr>
            <a:xfrm rot="5400000">
              <a:off x="16002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p:nvCxnSpPr>
          <p:spPr>
            <a:xfrm rot="5400000">
              <a:off x="659130" y="3227070"/>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p:nvCxnSpPr>
          <p:spPr>
            <a:xfrm rot="16200000" flipH="1">
              <a:off x="-128587" y="3252788"/>
              <a:ext cx="6858000"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p:nvCxnSpPr>
          <p:spPr>
            <a:xfrm rot="16200000" flipH="1">
              <a:off x="560070" y="3326130"/>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p:nvCxnSpPr>
          <p:spPr>
            <a:xfrm rot="16200000" flipH="1">
              <a:off x="1524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p:nvCxnSpPr>
          <p:spPr>
            <a:xfrm rot="16200000" flipH="1">
              <a:off x="3810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p:nvCxnSpPr>
          <p:spPr>
            <a:xfrm rot="16200000" flipH="1">
              <a:off x="2743200" y="3352801"/>
              <a:ext cx="6858000" cy="1524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p:nvCxnSpPr>
          <p:spPr>
            <a:xfrm rot="16200000" flipH="1">
              <a:off x="2095501" y="3238501"/>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p:nvCxnSpPr>
          <p:spPr>
            <a:xfrm rot="5400000">
              <a:off x="2705100" y="3238501"/>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p:nvCxnSpPr>
          <p:spPr>
            <a:xfrm rot="5400000">
              <a:off x="1828801" y="3276600"/>
              <a:ext cx="6857999" cy="3048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p:nvCxnSpPr>
          <p:spPr>
            <a:xfrm rot="16200000" flipH="1">
              <a:off x="1066800" y="3200402"/>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rot="16200000" flipH="1">
              <a:off x="2362201" y="3352800"/>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rot="5400000">
              <a:off x="2646045" y="2722246"/>
              <a:ext cx="6858000" cy="1413510"/>
            </a:xfrm>
            <a:prstGeom prst="line">
              <a:avLst/>
            </a:prstGeom>
            <a:ln>
              <a:solidFill>
                <a:schemeClr val="accent1">
                  <a:alpha val="56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rot="5400000">
              <a:off x="3048952" y="3277553"/>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rot="5400000">
              <a:off x="2895600" y="3276601"/>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rot="5400000">
              <a:off x="2388870" y="3227071"/>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rot="16200000" flipH="1">
              <a:off x="2236470" y="3326131"/>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rot="16200000" flipH="1">
              <a:off x="1752600" y="3352801"/>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rot="16200000" flipH="1">
              <a:off x="19812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rot="5400000">
              <a:off x="3467100" y="3314701"/>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p:nvCxnSpPr>
          <p:spPr>
            <a:xfrm rot="16200000" flipH="1">
              <a:off x="3467099" y="3314701"/>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rot="5400000">
              <a:off x="4038600" y="3429001"/>
              <a:ext cx="6858000"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rot="16200000" flipH="1">
              <a:off x="3886200" y="3200401"/>
              <a:ext cx="6858000"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p:nvCxnSpPr>
          <p:spPr>
            <a:xfrm rot="5400000">
              <a:off x="4000501" y="3238501"/>
              <a:ext cx="6858000"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p:nvCxnSpPr>
          <p:spPr>
            <a:xfrm rot="16200000" flipH="1">
              <a:off x="4572000" y="3200401"/>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p:nvCxnSpPr>
          <p:spPr>
            <a:xfrm rot="16200000" flipH="1">
              <a:off x="37338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p:nvCxnSpPr>
          <p:spPr>
            <a:xfrm rot="5400000">
              <a:off x="3619500" y="3314700"/>
              <a:ext cx="6858000"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rot="16200000" flipH="1">
              <a:off x="4214813" y="3252788"/>
              <a:ext cx="6858000"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rot="16200000" flipH="1">
              <a:off x="4751070" y="3326131"/>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p:nvCxnSpPr>
          <p:spPr>
            <a:xfrm rot="16200000" flipH="1">
              <a:off x="4343400" y="3352801"/>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rot="16200000" flipH="1">
              <a:off x="4572000" y="3352801"/>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rot="16200000" flipH="1">
              <a:off x="5257800" y="3352802"/>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rot="16200000" flipH="1">
              <a:off x="5067300" y="3238502"/>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rot="5400000">
              <a:off x="5219700" y="3238502"/>
              <a:ext cx="6858000" cy="3810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rot="16200000" flipH="1">
              <a:off x="4876801" y="3352801"/>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rot="5400000">
              <a:off x="5527994" y="3318196"/>
              <a:ext cx="6888479" cy="191133"/>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rot="5400000">
              <a:off x="4850130" y="3227072"/>
              <a:ext cx="6858000" cy="40386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rot="16200000" flipH="1">
              <a:off x="4751070" y="3326132"/>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p:nvCxnSpPr>
          <p:spPr>
            <a:xfrm rot="5400000">
              <a:off x="5562599" y="3429001"/>
              <a:ext cx="6858002" cy="1588"/>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rot="5400000">
              <a:off x="2552700" y="3390900"/>
              <a:ext cx="6858000" cy="76200"/>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rot="16200000" flipH="1">
              <a:off x="3048000" y="3352800"/>
              <a:ext cx="6858000" cy="1524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p:nvCxnSpPr>
          <p:spPr>
            <a:xfrm rot="16200000" flipH="1">
              <a:off x="3238500" y="3238500"/>
              <a:ext cx="6858000" cy="381000"/>
            </a:xfrm>
            <a:prstGeom prst="line">
              <a:avLst/>
            </a:prstGeom>
            <a:ln w="19050">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p:nvCxnSpPr>
          <p:spPr>
            <a:xfrm rot="5400000">
              <a:off x="2133600" y="3276600"/>
              <a:ext cx="6858000" cy="3048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p:nvCxnSpPr>
          <p:spPr>
            <a:xfrm rot="16200000" flipH="1">
              <a:off x="3148013" y="3252789"/>
              <a:ext cx="6858000"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rot="5400000">
              <a:off x="37719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p:nvCxnSpPr>
          <p:spPr>
            <a:xfrm rot="5400000">
              <a:off x="4229100" y="2933700"/>
              <a:ext cx="6858000" cy="990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p:nvCxnSpPr>
          <p:spPr>
            <a:xfrm rot="16200000" flipH="1">
              <a:off x="1371600" y="3200403"/>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p:txBody>
          <a:bodyPr/>
          <a:lstStyle/>
          <a:p>
            <a:fld id="{1D8BD707-D9CF-40AE-B4C6-C98DA3205C09}" type="datetimeFigureOut">
              <a:rPr lang="en-US" smtClean="0"/>
              <a:pPr/>
              <a:t>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113" name="Rectangle 112"/>
          <p:cNvSpPr/>
          <p:nvPr/>
        </p:nvSpPr>
        <p:spPr>
          <a:xfrm>
            <a:off x="0" y="1905000"/>
            <a:ext cx="4953000" cy="3124200"/>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grpSp>
        <p:nvGrpSpPr>
          <p:cNvPr id="8" name="Group 93"/>
          <p:cNvGrpSpPr/>
          <p:nvPr/>
        </p:nvGrpSpPr>
        <p:grpSpPr>
          <a:xfrm>
            <a:off x="0" y="2057400"/>
            <a:ext cx="4801394" cy="2820988"/>
            <a:chOff x="0" y="2057400"/>
            <a:chExt cx="4801394" cy="2820988"/>
          </a:xfrm>
        </p:grpSpPr>
        <p:cxnSp>
          <p:nvCxnSpPr>
            <p:cNvPr id="117" name="Straight Connector 116"/>
            <p:cNvCxnSpPr/>
            <p:nvPr/>
          </p:nvCxnSpPr>
          <p:spPr>
            <a:xfrm>
              <a:off x="0" y="2057400"/>
              <a:ext cx="48006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a:off x="0" y="4876800"/>
              <a:ext cx="48006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rot="5400000">
              <a:off x="3391694" y="3467100"/>
              <a:ext cx="2818606"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228600" y="2130425"/>
            <a:ext cx="4419600" cy="1600327"/>
          </a:xfrm>
        </p:spPr>
        <p:txBody>
          <a:bodyPr anchor="b">
            <a:normAutofit/>
          </a:bodyPr>
          <a:lstStyle>
            <a:lvl1pPr algn="l">
              <a:defRPr sz="3600" b="1" cap="none" spc="40" baseline="0">
                <a:ln w="13335" cmpd="sng">
                  <a:solidFill>
                    <a:schemeClr val="accent1">
                      <a:lumMod val="50000"/>
                    </a:schemeClr>
                  </a:solidFill>
                  <a:prstDash val="solid"/>
                </a:ln>
                <a:solidFill>
                  <a:schemeClr val="accent6">
                    <a:tint val="1000"/>
                  </a:schemeClr>
                </a:solidFill>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28600" y="3733800"/>
            <a:ext cx="4419600" cy="1066800"/>
          </a:xfrm>
        </p:spPr>
        <p:txBody>
          <a:bodyPr>
            <a:normAutofit/>
          </a:bodyPr>
          <a:lstStyle>
            <a:lvl1pPr marL="0" indent="0" algn="l">
              <a:buNone/>
              <a:defRPr sz="22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grpSp>
        <p:nvGrpSpPr>
          <p:cNvPr id="4" name="Group 92"/>
          <p:cNvGrpSpPr/>
          <p:nvPr/>
        </p:nvGrpSpPr>
        <p:grpSpPr>
          <a:xfrm>
            <a:off x="1" y="-30478"/>
            <a:ext cx="9067799" cy="4846320"/>
            <a:chOff x="1" y="-30477"/>
            <a:chExt cx="9067799" cy="4526277"/>
          </a:xfrm>
        </p:grpSpPr>
        <p:cxnSp>
          <p:nvCxnSpPr>
            <p:cNvPr id="8" name="Straight Connector 7"/>
            <p:cNvCxnSpPr/>
            <p:nvPr/>
          </p:nvCxnSpPr>
          <p:spPr>
            <a:xfrm rot="16200000" flipH="1">
              <a:off x="-27166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16200000" flipH="1">
              <a:off x="-46216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rot="5400000">
              <a:off x="-30976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5400000">
              <a:off x="-206236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rot="16200000" flipH="1">
              <a:off x="-2138565"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rot="16200000" flipH="1">
              <a:off x="-195465" y="1785212"/>
              <a:ext cx="4505731" cy="9144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16200000" flipH="1">
              <a:off x="-1643265" y="2013812"/>
              <a:ext cx="4505731"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rot="5400000">
              <a:off x="-1528964"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rot="16200000" flipH="1">
              <a:off x="-957465" y="2013812"/>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rot="16200000" flipH="1">
              <a:off x="-194806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16200000" flipH="1">
              <a:off x="-652664" y="2166211"/>
              <a:ext cx="4505731" cy="152401"/>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16200000" flipH="1">
              <a:off x="-164326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16200000" flipH="1">
              <a:off x="-1790700" y="2019300"/>
              <a:ext cx="4495800" cy="4572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rot="5400000">
              <a:off x="-555510" y="1535657"/>
              <a:ext cx="4505731"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87" y="2090964"/>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2617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rot="5400000">
              <a:off x="-67933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rot="16200000" flipH="1">
              <a:off x="-1467052" y="2066200"/>
              <a:ext cx="4505731"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rot="16200000" flipH="1">
              <a:off x="-77839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rot="16200000" flipH="1">
              <a:off x="-118606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rot="16200000" flipH="1">
              <a:off x="-95746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rot="16200000" flipH="1">
              <a:off x="22429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rot="16200000" flipH="1">
              <a:off x="20524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rot="5400000">
              <a:off x="2204835" y="2051912"/>
              <a:ext cx="4505731" cy="3810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rot="5400000">
              <a:off x="45223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rot="16200000" flipH="1">
              <a:off x="376035"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rot="5400000">
              <a:off x="1023735" y="2242139"/>
              <a:ext cx="4505731"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rot="16200000" flipH="1">
              <a:off x="871335" y="2013812"/>
              <a:ext cx="4505731" cy="4572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rot="5400000">
              <a:off x="985636"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rot="16200000" flipH="1">
              <a:off x="1557135" y="2013812"/>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rot="16200000" flipH="1">
              <a:off x="5665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rot="16200000" flipH="1">
              <a:off x="1861936" y="2166211"/>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rot="16200000" flipH="1">
              <a:off x="8713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rot="5400000">
              <a:off x="147435" y="2128112"/>
              <a:ext cx="4505731"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rot="5400000">
              <a:off x="1959090" y="1535657"/>
              <a:ext cx="4505731"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rot="5400000">
              <a:off x="2548687" y="2090964"/>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rot="5400000">
              <a:off x="27763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rot="5400000">
              <a:off x="183526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rot="16200000" flipH="1">
              <a:off x="1047548" y="2066200"/>
              <a:ext cx="4505731"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rot="16200000" flipH="1">
              <a:off x="17362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rot="16200000" flipH="1">
              <a:off x="13285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rot="16200000" flipH="1">
              <a:off x="1557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rot="16200000" flipH="1">
              <a:off x="3919335" y="2166212"/>
              <a:ext cx="4505731" cy="152400"/>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16200000" flipH="1">
              <a:off x="3271636"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rot="5400000">
              <a:off x="38812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rot="5400000">
              <a:off x="3004936" y="2090012"/>
              <a:ext cx="4505730" cy="3048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rot="16200000" flipH="1">
              <a:off x="2242935" y="2013813"/>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rot="16200000" flipH="1">
              <a:off x="3538336" y="2166212"/>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rot="5400000">
              <a:off x="3822180" y="1535657"/>
              <a:ext cx="4505731" cy="1413510"/>
            </a:xfrm>
            <a:prstGeom prst="line">
              <a:avLst/>
            </a:prstGeom>
            <a:ln>
              <a:solidFill>
                <a:schemeClr val="accent1">
                  <a:alpha val="56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rot="5400000">
              <a:off x="4225087" y="2090965"/>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rot="5400000">
              <a:off x="40717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rot="5400000">
              <a:off x="356500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rot="16200000" flipH="1">
              <a:off x="34126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rot="16200000" flipH="1">
              <a:off x="2928735" y="2166212"/>
              <a:ext cx="4505731" cy="152400"/>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16200000" flipH="1">
              <a:off x="3081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464323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16200000" flipH="1">
              <a:off x="4643234"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rot="5400000">
              <a:off x="5214735" y="2242140"/>
              <a:ext cx="4505731"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16200000" flipH="1">
              <a:off x="5062335" y="2013812"/>
              <a:ext cx="4505731"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5400000">
              <a:off x="5176636"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16200000" flipH="1">
              <a:off x="5748135" y="2013813"/>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16200000" flipH="1">
              <a:off x="49099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5400000">
              <a:off x="4795635" y="2128112"/>
              <a:ext cx="4505731"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16200000" flipH="1">
              <a:off x="5390948" y="2066200"/>
              <a:ext cx="4505731"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rot="16200000" flipH="1">
              <a:off x="59272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16200000" flipH="1">
              <a:off x="55195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16200000" flipH="1">
              <a:off x="5748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16200000" flipH="1">
              <a:off x="6433935" y="2166213"/>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16200000" flipH="1">
              <a:off x="6243435" y="2051913"/>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6395835" y="2051913"/>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16200000" flipH="1">
              <a:off x="6052936" y="2166212"/>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6709356" y="2136834"/>
              <a:ext cx="4525755" cy="191133"/>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5400000">
              <a:off x="6026265" y="2040483"/>
              <a:ext cx="4505731" cy="40386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16200000" flipH="1">
              <a:off x="5927205" y="2139543"/>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5400000">
              <a:off x="6738734" y="2242140"/>
              <a:ext cx="4505732" cy="1588"/>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5400000">
              <a:off x="3728835" y="2204312"/>
              <a:ext cx="4505731" cy="76200"/>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16200000" flipH="1">
              <a:off x="4224135" y="2166212"/>
              <a:ext cx="4505731" cy="1524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rot="16200000" flipH="1">
              <a:off x="4414635" y="2051912"/>
              <a:ext cx="4505731" cy="381000"/>
            </a:xfrm>
            <a:prstGeom prst="line">
              <a:avLst/>
            </a:prstGeom>
            <a:ln w="19050">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5400000">
              <a:off x="3309735" y="2090012"/>
              <a:ext cx="4505731" cy="3048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16200000" flipH="1">
              <a:off x="4324148" y="2066200"/>
              <a:ext cx="4505731"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rot="5400000">
              <a:off x="49480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rot="5400000">
              <a:off x="5405235" y="1747112"/>
              <a:ext cx="4505731" cy="990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rot="16200000" flipH="1">
              <a:off x="2547735" y="2013814"/>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grpSp>
      <p:sp>
        <p:nvSpPr>
          <p:cNvPr id="94" name="Rectangle 93"/>
          <p:cNvSpPr/>
          <p:nvPr/>
        </p:nvSpPr>
        <p:spPr>
          <a:xfrm>
            <a:off x="0" y="4311168"/>
            <a:ext cx="9144000" cy="1905000"/>
          </a:xfrm>
          <a:prstGeom prst="rect">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96" name="Straight Connector 95"/>
          <p:cNvCxnSpPr/>
          <p:nvPr/>
        </p:nvCxnSpPr>
        <p:spPr>
          <a:xfrm>
            <a:off x="0" y="4387368"/>
            <a:ext cx="91440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0" y="6138380"/>
            <a:ext cx="91440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457200" y="5621364"/>
            <a:ext cx="8305800" cy="414649"/>
          </a:xfrm>
        </p:spPr>
        <p:txBody>
          <a:bodyPr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5" name="Title 94"/>
          <p:cNvSpPr>
            <a:spLocks noGrp="1"/>
          </p:cNvSpPr>
          <p:nvPr>
            <p:ph type="title"/>
          </p:nvPr>
        </p:nvSpPr>
        <p:spPr>
          <a:xfrm>
            <a:off x="457200" y="4463568"/>
            <a:ext cx="8305800" cy="1143000"/>
          </a:xfrm>
        </p:spPr>
        <p:txBody>
          <a:bodyPr/>
          <a:lstStyle/>
          <a:p>
            <a:r>
              <a:rPr lang="en-US" smtClean="0"/>
              <a:t>Click to edit Master title style</a:t>
            </a:r>
            <a:endParaRPr lang="en-US"/>
          </a:p>
        </p:txBody>
      </p:sp>
      <p:sp>
        <p:nvSpPr>
          <p:cNvPr id="2" name="Date Placeholder 1"/>
          <p:cNvSpPr>
            <a:spLocks noGrp="1"/>
          </p:cNvSpPr>
          <p:nvPr>
            <p:ph type="dt" sz="half" idx="10"/>
          </p:nvPr>
        </p:nvSpPr>
        <p:spPr/>
        <p:txBody>
          <a:bodyPr/>
          <a:lstStyle/>
          <a:p>
            <a:fld id="{1D8BD707-D9CF-40AE-B4C6-C98DA3205C09}" type="datetimeFigureOut">
              <a:rPr lang="en-US" smtClean="0"/>
              <a:pPr/>
              <a:t>11/1/2018</a:t>
            </a:fld>
            <a:endParaRPr lang="en-US"/>
          </a:p>
        </p:txBody>
      </p:sp>
      <p:sp>
        <p:nvSpPr>
          <p:cNvPr id="91" name="Footer Placeholder 90"/>
          <p:cNvSpPr>
            <a:spLocks noGrp="1"/>
          </p:cNvSpPr>
          <p:nvPr>
            <p:ph type="ftr" sz="quarter" idx="11"/>
          </p:nvPr>
        </p:nvSpPr>
        <p:spPr/>
        <p:txBody>
          <a:bodyPr/>
          <a:lstStyle/>
          <a:p>
            <a:endParaRPr lang="en-US"/>
          </a:p>
        </p:txBody>
      </p:sp>
      <p:sp>
        <p:nvSpPr>
          <p:cNvPr id="92" name="Slide Number Placeholder 91"/>
          <p:cNvSpPr>
            <a:spLocks noGrp="1"/>
          </p:cNvSpPr>
          <p:nvPr>
            <p:ph type="sldNum" sz="quarter" idx="12"/>
          </p:nvPr>
        </p:nvSpPr>
        <p:spPr/>
        <p:txBody>
          <a:bodyPr/>
          <a:lstStyle/>
          <a:p>
            <a:fld id="{B6F15528-21DE-4FAA-801E-634DDDAF4B2B}"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200400" y="273050"/>
            <a:ext cx="54864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37" name="Rectangle 36"/>
          <p:cNvSpPr/>
          <p:nvPr/>
        </p:nvSpPr>
        <p:spPr>
          <a:xfrm>
            <a:off x="0" y="1563624"/>
            <a:ext cx="2761488" cy="3313176"/>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39" name="Straight Connector 38"/>
          <p:cNvCxnSpPr/>
          <p:nvPr/>
        </p:nvCxnSpPr>
        <p:spPr>
          <a:xfrm rot="5400000">
            <a:off x="1128157" y="3221339"/>
            <a:ext cx="3017520"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0" y="1712976"/>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0" y="4733544"/>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52400" y="1901952"/>
            <a:ext cx="2377440" cy="1371600"/>
          </a:xfrm>
        </p:spPr>
        <p:txBody>
          <a:bodyPr anchor="b">
            <a:normAutofit/>
          </a:bodyPr>
          <a:lstStyle>
            <a:lvl1pPr algn="l" defTabSz="914400" rtl="0" eaLnBrk="1" latinLnBrk="0" hangingPunct="1">
              <a:spcBef>
                <a:spcPct val="0"/>
              </a:spcBef>
              <a:buNone/>
              <a:tabLst>
                <a:tab pos="3830638" algn="l"/>
              </a:tabLst>
              <a:defRPr lang="en-US" sz="2600" b="1" kern="1200" cap="none" spc="20" baseline="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lt"/>
                <a:ea typeface="+mj-ea"/>
                <a:cs typeface="+mj-cs"/>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152400" y="3273552"/>
            <a:ext cx="2377440" cy="1371600"/>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200400" y="381000"/>
            <a:ext cx="5562600" cy="5638800"/>
          </a:xfrm>
          <a:solidFill>
            <a:schemeClr val="bg2"/>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33" name="Rectangle 32"/>
          <p:cNvSpPr/>
          <p:nvPr/>
        </p:nvSpPr>
        <p:spPr>
          <a:xfrm>
            <a:off x="0" y="1563624"/>
            <a:ext cx="2761488" cy="3313176"/>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34" name="Straight Connector 33"/>
          <p:cNvCxnSpPr/>
          <p:nvPr/>
        </p:nvCxnSpPr>
        <p:spPr>
          <a:xfrm rot="5400000">
            <a:off x="1128157" y="3221339"/>
            <a:ext cx="3017520"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0" y="1712976"/>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0" y="4733544"/>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55448" y="1905000"/>
            <a:ext cx="2377440" cy="1371600"/>
          </a:xfrm>
        </p:spPr>
        <p:txBody>
          <a:bodyPr anchor="b">
            <a:normAutofit/>
          </a:bodyPr>
          <a:lstStyle>
            <a:lvl1pPr algn="l">
              <a:defRPr sz="2600" b="1" cap="none" spc="20" baseline="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152400" y="3276600"/>
            <a:ext cx="2377440" cy="1371600"/>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90" name="Rectangle 189"/>
          <p:cNvSpPr/>
          <p:nvPr/>
        </p:nvSpPr>
        <p:spPr>
          <a:xfrm>
            <a:off x="149352" y="137160"/>
            <a:ext cx="8869680" cy="6583680"/>
          </a:xfrm>
          <a:prstGeom prst="rect">
            <a:avLst/>
          </a:prstGeom>
          <a:no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12408"/>
            <a:ext cx="2133600" cy="365125"/>
          </a:xfrm>
          <a:prstGeom prst="rect">
            <a:avLst/>
          </a:prstGeom>
        </p:spPr>
        <p:txBody>
          <a:bodyPr vert="horz" lIns="91440" tIns="45720" rIns="91440" bIns="45720" rtlCol="0" anchor="ctr"/>
          <a:lstStyle>
            <a:lvl1pPr algn="l">
              <a:defRPr sz="1200">
                <a:solidFill>
                  <a:schemeClr val="tx2"/>
                </a:solidFill>
              </a:defRPr>
            </a:lvl1pPr>
          </a:lstStyle>
          <a:p>
            <a:fld id="{1D8BD707-D9CF-40AE-B4C6-C98DA3205C09}" type="datetimeFigureOut">
              <a:rPr lang="en-US" smtClean="0"/>
              <a:pPr/>
              <a:t>11/1/2018</a:t>
            </a:fld>
            <a:endParaRPr lang="en-US"/>
          </a:p>
        </p:txBody>
      </p:sp>
      <p:sp>
        <p:nvSpPr>
          <p:cNvPr id="5" name="Footer Placeholder 4"/>
          <p:cNvSpPr>
            <a:spLocks noGrp="1"/>
          </p:cNvSpPr>
          <p:nvPr>
            <p:ph type="ftr" sz="quarter" idx="3"/>
          </p:nvPr>
        </p:nvSpPr>
        <p:spPr>
          <a:xfrm>
            <a:off x="2831123" y="6312408"/>
            <a:ext cx="3481754" cy="365125"/>
          </a:xfrm>
          <a:prstGeom prst="rect">
            <a:avLst/>
          </a:prstGeom>
        </p:spPr>
        <p:txBody>
          <a:bodyPr vert="horz" lIns="91440" tIns="45720" rIns="91440" bIns="45720" rtlCol="0" anchor="ctr"/>
          <a:lstStyle>
            <a:lvl1pPr algn="ctr">
              <a:defRPr sz="1200">
                <a:solidFill>
                  <a:schemeClr val="tx2"/>
                </a:solidFill>
              </a:defRPr>
            </a:lvl1pPr>
          </a:lstStyle>
          <a:p>
            <a:endParaRPr lang="en-US"/>
          </a:p>
        </p:txBody>
      </p:sp>
      <p:sp>
        <p:nvSpPr>
          <p:cNvPr id="6" name="Slide Number Placeholder 5"/>
          <p:cNvSpPr>
            <a:spLocks noGrp="1"/>
          </p:cNvSpPr>
          <p:nvPr>
            <p:ph type="sldNum" sz="quarter" idx="4"/>
          </p:nvPr>
        </p:nvSpPr>
        <p:spPr>
          <a:xfrm>
            <a:off x="6553200" y="6312408"/>
            <a:ext cx="2133600" cy="365125"/>
          </a:xfrm>
          <a:prstGeom prst="rect">
            <a:avLst/>
          </a:prstGeom>
        </p:spPr>
        <p:txBody>
          <a:bodyPr vert="horz" lIns="91440" tIns="45720" rIns="91440" bIns="45720" rtlCol="0" anchor="ctr"/>
          <a:lstStyle>
            <a:lvl1pPr algn="r">
              <a:defRPr sz="1200">
                <a:solidFill>
                  <a:schemeClr val="tx2"/>
                </a:solidFill>
              </a:defRPr>
            </a:lvl1pPr>
          </a:lstStyle>
          <a:p>
            <a:fld id="{B6F15528-21DE-4FAA-801E-634DDDAF4B2B}"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tabLst>
          <a:tab pos="3830638" algn="l"/>
        </a:tabLst>
        <a:defRPr sz="3600" b="1" kern="1200" cap="none" spc="50">
          <a:ln w="13335" cmpd="sng">
            <a:solidFill>
              <a:schemeClr val="accent1">
                <a:lumMod val="50000"/>
              </a:schemeClr>
            </a:solidFill>
            <a:prstDash val="solid"/>
          </a:ln>
          <a:solidFill>
            <a:schemeClr val="accent6">
              <a:tint val="1000"/>
            </a:schemeClr>
          </a:solidFill>
          <a:effectLst/>
          <a:latin typeface="+mj-lt"/>
          <a:ea typeface="+mj-ea"/>
          <a:cs typeface="+mj-cs"/>
        </a:defRPr>
      </a:lvl1pPr>
    </p:titleStyle>
    <p:bodyStyle>
      <a:lvl1pPr marL="274320" indent="-274320" algn="l" defTabSz="914400" rtl="0" eaLnBrk="1" latinLnBrk="0" hangingPunct="1">
        <a:spcBef>
          <a:spcPct val="20000"/>
        </a:spcBef>
        <a:buClr>
          <a:schemeClr val="accent1">
            <a:lumMod val="60000"/>
            <a:lumOff val="40000"/>
          </a:schemeClr>
        </a:buClr>
        <a:buFont typeface="Arial" pitchFamily="34" charset="0"/>
        <a:buChar char="•"/>
        <a:defRPr sz="2400" kern="1200">
          <a:solidFill>
            <a:schemeClr val="tx2"/>
          </a:solidFill>
          <a:latin typeface="+mn-lt"/>
          <a:ea typeface="+mn-ea"/>
          <a:cs typeface="+mn-cs"/>
        </a:defRPr>
      </a:lvl1pPr>
      <a:lvl2pPr marL="548640" indent="-182880" algn="l" defTabSz="914400" rtl="0" eaLnBrk="1" latinLnBrk="0" hangingPunct="1">
        <a:spcBef>
          <a:spcPct val="20000"/>
        </a:spcBef>
        <a:buClr>
          <a:schemeClr val="accent1">
            <a:lumMod val="60000"/>
            <a:lumOff val="40000"/>
          </a:schemeClr>
        </a:buClr>
        <a:buFont typeface="Arial" pitchFamily="34" charset="0"/>
        <a:buChar char="•"/>
        <a:defRPr sz="2000" kern="1200">
          <a:solidFill>
            <a:schemeClr val="tx1"/>
          </a:solidFill>
          <a:latin typeface="+mn-lt"/>
          <a:ea typeface="+mn-ea"/>
          <a:cs typeface="+mn-cs"/>
        </a:defRPr>
      </a:lvl2pPr>
      <a:lvl3pPr marL="914400" indent="-228600" algn="l" defTabSz="914400" rtl="0" eaLnBrk="1" latinLnBrk="0" hangingPunct="1">
        <a:spcBef>
          <a:spcPct val="20000"/>
        </a:spcBef>
        <a:buClr>
          <a:schemeClr val="accent2"/>
        </a:buClr>
        <a:buFont typeface="Arial" pitchFamily="34" charset="0"/>
        <a:buChar char="•"/>
        <a:defRPr sz="2000" kern="1200">
          <a:solidFill>
            <a:schemeClr val="tx2"/>
          </a:solidFill>
          <a:latin typeface="+mn-lt"/>
          <a:ea typeface="+mn-ea"/>
          <a:cs typeface="+mn-cs"/>
        </a:defRPr>
      </a:lvl3pPr>
      <a:lvl4pPr marL="118872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4pPr>
      <a:lvl5pPr marL="1463040" indent="-228600" algn="l" defTabSz="914400" rtl="0" eaLnBrk="1" latinLnBrk="0" hangingPunct="1">
        <a:spcBef>
          <a:spcPct val="20000"/>
        </a:spcBef>
        <a:buClr>
          <a:schemeClr val="accent4"/>
        </a:buClr>
        <a:buFont typeface="Arial" pitchFamily="34" charset="0"/>
        <a:buChar char="•"/>
        <a:defRPr sz="1600" kern="1200" baseline="0">
          <a:solidFill>
            <a:schemeClr val="tx2"/>
          </a:solidFill>
          <a:latin typeface="+mn-lt"/>
          <a:ea typeface="+mn-ea"/>
          <a:cs typeface="+mn-cs"/>
        </a:defRPr>
      </a:lvl5pPr>
      <a:lvl6pPr marL="1691640" indent="-182880" algn="l" defTabSz="914400" rtl="0" eaLnBrk="1" latinLnBrk="0" hangingPunct="1">
        <a:spcBef>
          <a:spcPct val="20000"/>
        </a:spcBef>
        <a:buClr>
          <a:schemeClr val="accent5"/>
        </a:buClr>
        <a:buFont typeface="Arial" pitchFamily="34" charset="0"/>
        <a:buChar char="•"/>
        <a:defRPr sz="1600" kern="1200">
          <a:solidFill>
            <a:schemeClr val="tx1"/>
          </a:solidFill>
          <a:latin typeface="+mn-lt"/>
          <a:ea typeface="+mn-ea"/>
          <a:cs typeface="+mn-cs"/>
        </a:defRPr>
      </a:lvl6pPr>
      <a:lvl7pPr marL="1920240" indent="-182880" algn="l" defTabSz="914400" rtl="0" eaLnBrk="1" latinLnBrk="0" hangingPunct="1">
        <a:spcBef>
          <a:spcPct val="20000"/>
        </a:spcBef>
        <a:buClr>
          <a:schemeClr val="accent6"/>
        </a:buClr>
        <a:buFont typeface="Arial" pitchFamily="34" charset="0"/>
        <a:buChar char="•"/>
        <a:defRPr sz="1600" kern="1200">
          <a:solidFill>
            <a:schemeClr val="tx1"/>
          </a:solidFill>
          <a:latin typeface="+mn-lt"/>
          <a:ea typeface="+mn-ea"/>
          <a:cs typeface="+mn-cs"/>
        </a:defRPr>
      </a:lvl7pPr>
      <a:lvl8pPr marL="2148840" indent="-182880" algn="l" defTabSz="914400" rtl="0" eaLnBrk="1" latinLnBrk="0" hangingPunct="1">
        <a:spcBef>
          <a:spcPct val="20000"/>
        </a:spcBef>
        <a:buClr>
          <a:schemeClr val="accent3"/>
        </a:buClr>
        <a:buFont typeface="Arial" pitchFamily="34" charset="0"/>
        <a:buChar char="•"/>
        <a:defRPr sz="1600" kern="1200">
          <a:solidFill>
            <a:schemeClr val="tx1"/>
          </a:solidFill>
          <a:latin typeface="+mn-lt"/>
          <a:ea typeface="+mn-ea"/>
          <a:cs typeface="+mn-cs"/>
        </a:defRPr>
      </a:lvl8pPr>
      <a:lvl9pPr marL="2377440" indent="-182880" algn="l" defTabSz="914400" rtl="0" eaLnBrk="1" latinLnBrk="0" hangingPunct="1">
        <a:spcBef>
          <a:spcPct val="20000"/>
        </a:spcBef>
        <a:buClr>
          <a:schemeClr val="accent6"/>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ACROPOLIS INSTITUTE OF TECHNOLOGY AND RESEARCH</a:t>
            </a:r>
            <a:endParaRPr lang="en-US" dirty="0"/>
          </a:p>
        </p:txBody>
      </p:sp>
      <p:sp>
        <p:nvSpPr>
          <p:cNvPr id="3" name="Subtitle 2"/>
          <p:cNvSpPr>
            <a:spLocks noGrp="1"/>
          </p:cNvSpPr>
          <p:nvPr>
            <p:ph type="subTitle" idx="1"/>
          </p:nvPr>
        </p:nvSpPr>
        <p:spPr/>
        <p:txBody>
          <a:bodyPr/>
          <a:lstStyle/>
          <a:p>
            <a:r>
              <a:rPr lang="en-US" dirty="0" smtClean="0"/>
              <a:t>INFORMATION TECHNOLOGY</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SOLUTION PROPOSED</a:t>
            </a:r>
            <a:endParaRPr lang="en-US" sz="4400" dirty="0"/>
          </a:p>
        </p:txBody>
      </p:sp>
      <p:sp>
        <p:nvSpPr>
          <p:cNvPr id="3" name="Content Placeholder 2"/>
          <p:cNvSpPr>
            <a:spLocks noGrp="1"/>
          </p:cNvSpPr>
          <p:nvPr>
            <p:ph idx="1"/>
          </p:nvPr>
        </p:nvSpPr>
        <p:spPr/>
        <p:txBody>
          <a:bodyPr>
            <a:normAutofit/>
          </a:bodyPr>
          <a:lstStyle/>
          <a:p>
            <a:r>
              <a:rPr lang="en-US" sz="3200" dirty="0" smtClean="0"/>
              <a:t>Interface for controlling appliances.</a:t>
            </a:r>
          </a:p>
          <a:p>
            <a:r>
              <a:rPr lang="en-US" sz="3200" dirty="0" smtClean="0"/>
              <a:t>Simple interface for users.</a:t>
            </a:r>
          </a:p>
          <a:p>
            <a:endParaRPr lang="en-US" sz="3200" dirty="0" smtClean="0"/>
          </a:p>
          <a:p>
            <a:endParaRPr lang="en-US" sz="3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USE CASE</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cstate="print"/>
          <a:srcRect l="25511" t="28377" r="34277" b="8880"/>
          <a:stretch>
            <a:fillRect/>
          </a:stretch>
        </p:blipFill>
        <p:spPr bwMode="auto">
          <a:xfrm>
            <a:off x="1295400" y="304800"/>
            <a:ext cx="6324600" cy="6248400"/>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ER DIAGRAM</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cstate="print"/>
          <a:srcRect l="18080" t="22013" r="19952" b="3774"/>
          <a:stretch>
            <a:fillRect/>
          </a:stretch>
        </p:blipFill>
        <p:spPr bwMode="auto">
          <a:xfrm>
            <a:off x="228600" y="228600"/>
            <a:ext cx="8686799" cy="6400800"/>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SEQUENCE DIAGRAM</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cstate="print"/>
          <a:srcRect l="15046" t="31687" r="14699" b="21194"/>
          <a:stretch>
            <a:fillRect/>
          </a:stretch>
        </p:blipFill>
        <p:spPr bwMode="auto">
          <a:xfrm>
            <a:off x="762000" y="2133600"/>
            <a:ext cx="7696200" cy="2819400"/>
          </a:xfrm>
          <a:prstGeom prst="rect">
            <a:avLst/>
          </a:prstGeom>
          <a:noFill/>
          <a:ln w="9525">
            <a:noFill/>
            <a:miter lim="800000"/>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cstate="print"/>
          <a:srcRect l="10648" t="24691" r="6829" b="9877"/>
          <a:stretch>
            <a:fillRect/>
          </a:stretch>
        </p:blipFill>
        <p:spPr bwMode="auto">
          <a:xfrm>
            <a:off x="762000" y="1600200"/>
            <a:ext cx="7772400" cy="4038600"/>
          </a:xfrm>
          <a:prstGeom prst="rect">
            <a:avLst/>
          </a:prstGeom>
          <a:noFill/>
          <a:ln w="9525">
            <a:no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ACTIVITY DIAGRAM</a:t>
            </a: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cstate="print"/>
          <a:srcRect l="27104" t="21698" r="27733" b="3145"/>
          <a:stretch>
            <a:fillRect/>
          </a:stretch>
        </p:blipFill>
        <p:spPr bwMode="auto">
          <a:xfrm>
            <a:off x="1143000" y="381000"/>
            <a:ext cx="6781800" cy="6096000"/>
          </a:xfrm>
          <a:prstGeom prst="rect">
            <a:avLst/>
          </a:prstGeom>
          <a:noFill/>
          <a:ln w="9525">
            <a:noFill/>
            <a:miter lim="800000"/>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685800"/>
            <a:ext cx="8763000" cy="1143000"/>
          </a:xfrm>
        </p:spPr>
        <p:txBody>
          <a:bodyPr>
            <a:noAutofit/>
          </a:bodyPr>
          <a:lstStyle/>
          <a:p>
            <a:pPr algn="ctr"/>
            <a:r>
              <a:rPr lang="en-US" sz="4000" dirty="0" smtClean="0"/>
              <a:t>SMART HOME MANAGEMENT SYSTEM</a:t>
            </a:r>
            <a:endParaRPr lang="en-US" sz="4000" dirty="0"/>
          </a:p>
        </p:txBody>
      </p:sp>
      <p:sp>
        <p:nvSpPr>
          <p:cNvPr id="3" name="TextBox 2"/>
          <p:cNvSpPr txBox="1"/>
          <p:nvPr/>
        </p:nvSpPr>
        <p:spPr>
          <a:xfrm>
            <a:off x="762000" y="4038600"/>
            <a:ext cx="2372573" cy="954107"/>
          </a:xfrm>
          <a:prstGeom prst="rect">
            <a:avLst/>
          </a:prstGeom>
          <a:noFill/>
        </p:spPr>
        <p:txBody>
          <a:bodyPr wrap="none" rtlCol="0">
            <a:spAutoFit/>
          </a:bodyPr>
          <a:lstStyle/>
          <a:p>
            <a:r>
              <a:rPr lang="en-US" sz="2800" dirty="0" smtClean="0"/>
              <a:t>GUIDED BY:-</a:t>
            </a:r>
          </a:p>
          <a:p>
            <a:r>
              <a:rPr lang="en-US" sz="2800" dirty="0" smtClean="0"/>
              <a:t>Dr. Kamal Sethi</a:t>
            </a:r>
            <a:endParaRPr lang="en-US" sz="2800" dirty="0"/>
          </a:p>
        </p:txBody>
      </p:sp>
      <p:sp>
        <p:nvSpPr>
          <p:cNvPr id="4" name="TextBox 3"/>
          <p:cNvSpPr txBox="1"/>
          <p:nvPr/>
        </p:nvSpPr>
        <p:spPr>
          <a:xfrm>
            <a:off x="5562600" y="4038600"/>
            <a:ext cx="2455096" cy="1384995"/>
          </a:xfrm>
          <a:prstGeom prst="rect">
            <a:avLst/>
          </a:prstGeom>
          <a:noFill/>
        </p:spPr>
        <p:txBody>
          <a:bodyPr wrap="none" rtlCol="0">
            <a:spAutoFit/>
          </a:bodyPr>
          <a:lstStyle/>
          <a:p>
            <a:r>
              <a:rPr lang="en-US" sz="2800" dirty="0" smtClean="0"/>
              <a:t>SUBMITTED BY:-</a:t>
            </a:r>
          </a:p>
          <a:p>
            <a:r>
              <a:rPr lang="en-US" sz="2800" dirty="0" smtClean="0"/>
              <a:t>Ashwini Lele</a:t>
            </a:r>
          </a:p>
          <a:p>
            <a:r>
              <a:rPr lang="en-US" sz="2800" dirty="0" smtClean="0"/>
              <a:t>0827IT151022</a:t>
            </a:r>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SURVEY</a:t>
            </a: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SURVEY</a:t>
            </a:r>
            <a:endParaRPr lang="en-US" dirty="0"/>
          </a:p>
        </p:txBody>
      </p:sp>
      <p:sp>
        <p:nvSpPr>
          <p:cNvPr id="3" name="Text Placeholder 2"/>
          <p:cNvSpPr>
            <a:spLocks noGrp="1"/>
          </p:cNvSpPr>
          <p:nvPr>
            <p:ph type="body" idx="1"/>
          </p:nvPr>
        </p:nvSpPr>
        <p:spPr/>
        <p:txBody>
          <a:bodyPr>
            <a:normAutofit fontScale="92500" lnSpcReduction="20000"/>
          </a:bodyPr>
          <a:lstStyle/>
          <a:p>
            <a:r>
              <a:rPr lang="en-US" u="sng" dirty="0" err="1" smtClean="0">
                <a:solidFill>
                  <a:schemeClr val="accent2">
                    <a:lumMod val="60000"/>
                    <a:lumOff val="40000"/>
                  </a:schemeClr>
                </a:solidFill>
              </a:rPr>
              <a:t>NestLearning</a:t>
            </a:r>
            <a:r>
              <a:rPr lang="en-US" u="sng" dirty="0" smtClean="0">
                <a:solidFill>
                  <a:schemeClr val="accent2">
                    <a:lumMod val="60000"/>
                    <a:lumOff val="40000"/>
                  </a:schemeClr>
                </a:solidFill>
              </a:rPr>
              <a:t> Thermostat 3rd Generation</a:t>
            </a:r>
            <a:endParaRPr lang="en-US" dirty="0" smtClean="0">
              <a:solidFill>
                <a:schemeClr val="accent2">
                  <a:lumMod val="60000"/>
                  <a:lumOff val="40000"/>
                </a:schemeClr>
              </a:solidFill>
            </a:endParaRPr>
          </a:p>
        </p:txBody>
      </p:sp>
      <p:sp>
        <p:nvSpPr>
          <p:cNvPr id="4" name="Content Placeholder 3"/>
          <p:cNvSpPr>
            <a:spLocks noGrp="1"/>
          </p:cNvSpPr>
          <p:nvPr>
            <p:ph sz="half" idx="2"/>
          </p:nvPr>
        </p:nvSpPr>
        <p:spPr/>
        <p:txBody>
          <a:bodyPr>
            <a:normAutofit lnSpcReduction="10000"/>
          </a:bodyPr>
          <a:lstStyle/>
          <a:p>
            <a:r>
              <a:rPr lang="en-US" dirty="0" smtClean="0"/>
              <a:t>Compatible with Amazon </a:t>
            </a:r>
            <a:r>
              <a:rPr lang="en-US" dirty="0" err="1" smtClean="0"/>
              <a:t>Alexa</a:t>
            </a:r>
            <a:r>
              <a:rPr lang="en-US" dirty="0" smtClean="0"/>
              <a:t> for voice control.</a:t>
            </a:r>
          </a:p>
          <a:p>
            <a:r>
              <a:rPr lang="en-US" dirty="0" smtClean="0"/>
              <a:t>Remembers desired temperatures and creates Auto-Schedules.</a:t>
            </a:r>
          </a:p>
          <a:p>
            <a:r>
              <a:rPr lang="en-US" dirty="0" smtClean="0"/>
              <a:t>Automatically turns down temperatures when nobody’s home.</a:t>
            </a:r>
          </a:p>
          <a:p>
            <a:r>
              <a:rPr lang="en-US" dirty="0" smtClean="0"/>
              <a:t>Guides users to choose a temperature that saves energy.</a:t>
            </a:r>
          </a:p>
        </p:txBody>
      </p:sp>
      <p:sp>
        <p:nvSpPr>
          <p:cNvPr id="5" name="Text Placeholder 4"/>
          <p:cNvSpPr>
            <a:spLocks noGrp="1"/>
          </p:cNvSpPr>
          <p:nvPr>
            <p:ph type="body" sz="quarter" idx="3"/>
          </p:nvPr>
        </p:nvSpPr>
        <p:spPr/>
        <p:txBody>
          <a:bodyPr/>
          <a:lstStyle/>
          <a:p>
            <a:r>
              <a:rPr lang="en-US" u="sng" dirty="0" err="1" smtClean="0">
                <a:solidFill>
                  <a:schemeClr val="accent2">
                    <a:lumMod val="60000"/>
                    <a:lumOff val="40000"/>
                  </a:schemeClr>
                </a:solidFill>
              </a:rPr>
              <a:t>VeraEdge</a:t>
            </a:r>
            <a:r>
              <a:rPr lang="en-US" u="sng" dirty="0" smtClean="0">
                <a:solidFill>
                  <a:schemeClr val="accent2">
                    <a:lumMod val="60000"/>
                    <a:lumOff val="40000"/>
                  </a:schemeClr>
                </a:solidFill>
              </a:rPr>
              <a:t> Controller</a:t>
            </a:r>
            <a:endParaRPr lang="en-US" dirty="0" smtClean="0">
              <a:solidFill>
                <a:schemeClr val="accent2">
                  <a:lumMod val="60000"/>
                  <a:lumOff val="40000"/>
                </a:schemeClr>
              </a:solidFill>
            </a:endParaRPr>
          </a:p>
          <a:p>
            <a:endParaRPr lang="en-US" sz="1200" u="sng" dirty="0" smtClean="0"/>
          </a:p>
        </p:txBody>
      </p:sp>
      <p:sp>
        <p:nvSpPr>
          <p:cNvPr id="6" name="Content Placeholder 5"/>
          <p:cNvSpPr>
            <a:spLocks noGrp="1"/>
          </p:cNvSpPr>
          <p:nvPr>
            <p:ph sz="quarter" idx="4"/>
          </p:nvPr>
        </p:nvSpPr>
        <p:spPr/>
        <p:txBody>
          <a:bodyPr>
            <a:normAutofit lnSpcReduction="10000"/>
          </a:bodyPr>
          <a:lstStyle/>
          <a:p>
            <a:r>
              <a:rPr lang="en-US" dirty="0" smtClean="0"/>
              <a:t>Works with </a:t>
            </a:r>
            <a:r>
              <a:rPr lang="en-US" dirty="0" err="1" smtClean="0"/>
              <a:t>Wi-fi</a:t>
            </a:r>
            <a:r>
              <a:rPr lang="en-US" dirty="0" smtClean="0"/>
              <a:t> and Z-wave.</a:t>
            </a:r>
          </a:p>
          <a:p>
            <a:r>
              <a:rPr lang="en-US" dirty="0" smtClean="0"/>
              <a:t>The app controls the entire system across multiple platforms (PC/ Mac/ </a:t>
            </a:r>
            <a:r>
              <a:rPr lang="en-US" dirty="0" err="1" smtClean="0"/>
              <a:t>iOS</a:t>
            </a:r>
            <a:r>
              <a:rPr lang="en-US" dirty="0" smtClean="0"/>
              <a:t>/ Android </a:t>
            </a:r>
            <a:r>
              <a:rPr lang="en-US" dirty="0" err="1" smtClean="0"/>
              <a:t>Smartphones</a:t>
            </a:r>
            <a:r>
              <a:rPr lang="en-US" dirty="0" smtClean="0"/>
              <a:t>, Tablets and Desktops).</a:t>
            </a:r>
          </a:p>
          <a:p>
            <a:r>
              <a:rPr lang="en-US" dirty="0" smtClean="0"/>
              <a:t>Controls up to 220 devices.</a:t>
            </a:r>
          </a:p>
          <a:p>
            <a:r>
              <a:rPr lang="en-US" dirty="0" smtClean="0"/>
              <a:t>Remote access to homes and facilities with one-touch settings.</a:t>
            </a: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EXPECTED OUTCOMES</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EXPECTED OUTCOMES</a:t>
            </a:r>
            <a:endParaRPr lang="en-US" sz="4000" dirty="0"/>
          </a:p>
        </p:txBody>
      </p:sp>
      <p:sp>
        <p:nvSpPr>
          <p:cNvPr id="3" name="Content Placeholder 2"/>
          <p:cNvSpPr>
            <a:spLocks noGrp="1"/>
          </p:cNvSpPr>
          <p:nvPr>
            <p:ph idx="1"/>
          </p:nvPr>
        </p:nvSpPr>
        <p:spPr/>
        <p:txBody>
          <a:bodyPr/>
          <a:lstStyle/>
          <a:p>
            <a:r>
              <a:rPr lang="en-US" sz="3200" dirty="0" smtClean="0"/>
              <a:t>Ease of controlling lights and fans.</a:t>
            </a:r>
          </a:p>
          <a:p>
            <a:r>
              <a:rPr lang="en-US" sz="3200" dirty="0" smtClean="0"/>
              <a:t>Increases convenience.</a:t>
            </a:r>
          </a:p>
          <a:p>
            <a:r>
              <a:rPr lang="en-US" sz="3200" dirty="0" smtClean="0"/>
              <a:t>User friendly website.</a:t>
            </a:r>
          </a:p>
          <a:p>
            <a:endParaRPr lang="en-US" sz="3200" dirty="0" smtClean="0"/>
          </a:p>
          <a:p>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PROJECT SCREEN SHOTS</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304800" y="990600"/>
            <a:ext cx="8572898" cy="4953000"/>
          </a:xfrm>
          <a:prstGeom prst="rect">
            <a:avLst/>
          </a:prstGeom>
          <a:noFill/>
          <a:ln w="9525">
            <a:noFill/>
            <a:miter lim="800000"/>
            <a:headEnd/>
            <a:tailEnd/>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304800" y="914400"/>
            <a:ext cx="8538567" cy="4800600"/>
          </a:xfrm>
          <a:prstGeom prst="rect">
            <a:avLst/>
          </a:prstGeom>
          <a:noFill/>
          <a:ln w="9525">
            <a:noFill/>
            <a:miter lim="800000"/>
            <a:headEnd/>
            <a:tailEnd/>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cstate="print"/>
          <a:srcRect/>
          <a:stretch>
            <a:fillRect/>
          </a:stretch>
        </p:blipFill>
        <p:spPr bwMode="auto">
          <a:xfrm>
            <a:off x="228600" y="762000"/>
            <a:ext cx="8692753" cy="5344487"/>
          </a:xfrm>
          <a:prstGeom prst="rect">
            <a:avLst/>
          </a:prstGeom>
          <a:noFill/>
          <a:ln w="9525">
            <a:noFill/>
            <a:miter lim="800000"/>
            <a:headEnd/>
            <a:tailEnd/>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p:cNvPicPr>
            <a:picLocks noChangeAspect="1" noChangeArrowheads="1"/>
          </p:cNvPicPr>
          <p:nvPr/>
        </p:nvPicPr>
        <p:blipFill>
          <a:blip r:embed="rId2" cstate="print"/>
          <a:srcRect/>
          <a:stretch>
            <a:fillRect/>
          </a:stretch>
        </p:blipFill>
        <p:spPr bwMode="auto">
          <a:xfrm>
            <a:off x="228600" y="838200"/>
            <a:ext cx="8699699" cy="5229351"/>
          </a:xfrm>
          <a:prstGeom prst="rect">
            <a:avLst/>
          </a:prstGeom>
          <a:noFill/>
          <a:ln w="9525">
            <a:noFill/>
            <a:miter lim="800000"/>
            <a:headEnd/>
            <a:tailEnd/>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BENEFITS OF SMART HOME MANAGEMEMNT SYSTEM</a:t>
            </a:r>
            <a:endParaRPr lang="en-US" dirty="0"/>
          </a:p>
        </p:txBody>
      </p:sp>
      <p:sp>
        <p:nvSpPr>
          <p:cNvPr id="3" name="Title 2"/>
          <p:cNvSpPr>
            <a:spLocks noGrp="1"/>
          </p:cNvSpPr>
          <p:nvPr>
            <p:ph type="title"/>
          </p:nvPr>
        </p:nvSpPr>
        <p:spPr/>
        <p:txBody>
          <a:bodyPr/>
          <a:lstStyle/>
          <a:p>
            <a:r>
              <a:rPr lang="en-US" dirty="0" smtClean="0"/>
              <a:t>BENEFITS</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a:t>
            </a:r>
            <a:endParaRPr lang="en-US" dirty="0"/>
          </a:p>
        </p:txBody>
      </p:sp>
      <p:sp>
        <p:nvSpPr>
          <p:cNvPr id="3" name="Content Placeholder 2"/>
          <p:cNvSpPr>
            <a:spLocks noGrp="1"/>
          </p:cNvSpPr>
          <p:nvPr>
            <p:ph idx="1"/>
          </p:nvPr>
        </p:nvSpPr>
        <p:spPr/>
        <p:txBody>
          <a:bodyPr/>
          <a:lstStyle/>
          <a:p>
            <a:r>
              <a:rPr lang="en-US" dirty="0" smtClean="0"/>
              <a:t>Introduction</a:t>
            </a:r>
          </a:p>
          <a:p>
            <a:r>
              <a:rPr lang="en-US" dirty="0" smtClean="0"/>
              <a:t>Objective</a:t>
            </a:r>
          </a:p>
          <a:p>
            <a:r>
              <a:rPr lang="en-US" dirty="0" smtClean="0"/>
              <a:t>Solution Proposed</a:t>
            </a:r>
          </a:p>
          <a:p>
            <a:r>
              <a:rPr lang="en-US" dirty="0" smtClean="0"/>
              <a:t>Diagrams</a:t>
            </a:r>
          </a:p>
          <a:p>
            <a:r>
              <a:rPr lang="en-US" dirty="0" smtClean="0"/>
              <a:t>Survey</a:t>
            </a:r>
          </a:p>
          <a:p>
            <a:r>
              <a:rPr lang="en-US" dirty="0" smtClean="0"/>
              <a:t>Expected outcomes</a:t>
            </a:r>
            <a:endParaRPr lang="en-US" dirty="0" smtClean="0"/>
          </a:p>
          <a:p>
            <a:r>
              <a:rPr lang="en-US" dirty="0" smtClean="0"/>
              <a:t>Benefits</a:t>
            </a:r>
          </a:p>
          <a:p>
            <a:r>
              <a:rPr lang="en-US" dirty="0" smtClean="0"/>
              <a:t>Challenges</a:t>
            </a:r>
          </a:p>
          <a:p>
            <a:r>
              <a:rPr lang="en-US" dirty="0" smtClean="0"/>
              <a:t>Conclusion</a:t>
            </a:r>
          </a:p>
          <a:p>
            <a:endParaRPr lang="en-US" dirty="0" smtClean="0"/>
          </a:p>
          <a:p>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BENEFITS</a:t>
            </a:r>
            <a:endParaRPr lang="en-US" dirty="0"/>
          </a:p>
        </p:txBody>
      </p:sp>
      <p:sp>
        <p:nvSpPr>
          <p:cNvPr id="3" name="Content Placeholder 2"/>
          <p:cNvSpPr>
            <a:spLocks noGrp="1"/>
          </p:cNvSpPr>
          <p:nvPr>
            <p:ph idx="1"/>
          </p:nvPr>
        </p:nvSpPr>
        <p:spPr>
          <a:xfrm>
            <a:off x="457200" y="1600200"/>
            <a:ext cx="8229600" cy="4724400"/>
          </a:xfrm>
        </p:spPr>
        <p:txBody>
          <a:bodyPr>
            <a:normAutofit lnSpcReduction="10000"/>
          </a:bodyPr>
          <a:lstStyle/>
          <a:p>
            <a:r>
              <a:rPr lang="en-US" dirty="0" smtClean="0"/>
              <a:t>A smart home makes life easier by imparting the ability to control the appliances remotely, irrespective of your location. </a:t>
            </a:r>
          </a:p>
          <a:p>
            <a:r>
              <a:rPr lang="en-US" dirty="0" smtClean="0"/>
              <a:t>Besides, it also saves electricity and brings down the bills by sensing the presence of residents in a house and turns off the appliances when not in use.</a:t>
            </a:r>
          </a:p>
          <a:p>
            <a:r>
              <a:rPr lang="en-US" dirty="0" smtClean="0"/>
              <a:t>A furnace can send an alert message when it needs cleaning, or a refrigerator when it needs service. </a:t>
            </a:r>
          </a:p>
          <a:p>
            <a:r>
              <a:rPr lang="en-US" dirty="0" smtClean="0"/>
              <a:t>If no one is supposed to be home and the alarm system is set, the home automation system could call the owner, or the neighbors, or an emergency number if an intruder is detected.</a:t>
            </a:r>
          </a:p>
          <a:p>
            <a:r>
              <a:rPr lang="en-US" dirty="0" smtClean="0"/>
              <a:t>In a nutshell, a smart home never lets you feel alone and takes care of everything that you wish for.</a:t>
            </a:r>
          </a:p>
          <a:p>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CHALLENGES OF SMART HOME MANAGEMENT SYSTEM</a:t>
            </a:r>
            <a:endParaRPr lang="en-US" dirty="0"/>
          </a:p>
        </p:txBody>
      </p:sp>
      <p:sp>
        <p:nvSpPr>
          <p:cNvPr id="3" name="Title 2"/>
          <p:cNvSpPr>
            <a:spLocks noGrp="1"/>
          </p:cNvSpPr>
          <p:nvPr>
            <p:ph type="title"/>
          </p:nvPr>
        </p:nvSpPr>
        <p:spPr/>
        <p:txBody>
          <a:bodyPr/>
          <a:lstStyle/>
          <a:p>
            <a:r>
              <a:rPr lang="en-US" dirty="0" smtClean="0"/>
              <a:t>CHALLENGES</a:t>
            </a:r>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a:t>
            </a:r>
            <a:endParaRPr lang="en-US" dirty="0"/>
          </a:p>
        </p:txBody>
      </p:sp>
      <p:sp>
        <p:nvSpPr>
          <p:cNvPr id="3" name="Content Placeholder 2"/>
          <p:cNvSpPr>
            <a:spLocks noGrp="1"/>
          </p:cNvSpPr>
          <p:nvPr>
            <p:ph idx="1"/>
          </p:nvPr>
        </p:nvSpPr>
        <p:spPr/>
        <p:txBody>
          <a:bodyPr>
            <a:normAutofit/>
          </a:bodyPr>
          <a:lstStyle/>
          <a:p>
            <a:r>
              <a:rPr lang="en-US" dirty="0" smtClean="0"/>
              <a:t>It’s quite a well-known fact that home automation is still limited to a few household because of its high cost and complexity. </a:t>
            </a:r>
          </a:p>
          <a:p>
            <a:r>
              <a:rPr lang="en-US" dirty="0" smtClean="0"/>
              <a:t>It’s not as simple as it seems. </a:t>
            </a:r>
          </a:p>
          <a:p>
            <a:r>
              <a:rPr lang="en-US" dirty="0" smtClean="0"/>
              <a:t>Moreover, since everything is automated, a smart home is subject to a lot of risk of being hacked allowing intruders to break-in. Once hacked, the whole control would be handed over to the hacker and then even the owner would lose access to his/her own house.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CONCLUSION</a:t>
            </a:r>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normAutofit/>
          </a:bodyPr>
          <a:lstStyle/>
          <a:p>
            <a:r>
              <a:rPr lang="en-US" dirty="0" smtClean="0"/>
              <a:t>Home Automation is undeniably a resource which can make a home environment automated. People can control their electrical devices via these Home Automation devices and set up the controlling actions in the computer. We think this product have high potential for marketing in the future. At the moment the components are a bit too high to be able to produce these devices for </a:t>
            </a:r>
            <a:r>
              <a:rPr lang="en-US" dirty="0" smtClean="0"/>
              <a:t>an </a:t>
            </a:r>
            <a:r>
              <a:rPr lang="en-US" dirty="0" smtClean="0"/>
              <a:t>interesting price.</a:t>
            </a:r>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THANK YOU</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SMART HOME MANAGEMENT SYSTEM</a:t>
            </a:r>
            <a:endParaRPr lang="en-US" dirty="0"/>
          </a:p>
        </p:txBody>
      </p:sp>
      <p:sp>
        <p:nvSpPr>
          <p:cNvPr id="3" name="Title 2"/>
          <p:cNvSpPr>
            <a:spLocks noGrp="1"/>
          </p:cNvSpPr>
          <p:nvPr>
            <p:ph type="title"/>
          </p:nvPr>
        </p:nvSpPr>
        <p:spPr/>
        <p:txBody>
          <a:bodyPr/>
          <a:lstStyle/>
          <a:p>
            <a:r>
              <a:rPr lang="en-US" dirty="0" smtClean="0"/>
              <a:t>INTRODUCTION</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870857" y="838200"/>
            <a:ext cx="7402286" cy="5181600"/>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SMART HOME MANAGEMENT SYSTEM</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Home automation refers to the use of computer and information technology to control home appliances and features (such as windows or lighting).</a:t>
            </a:r>
          </a:p>
          <a:p>
            <a:r>
              <a:rPr lang="en-US" dirty="0" smtClean="0"/>
              <a:t>Smart home management system allow its user to leave switching on and off devices such as lights, Air conditioning, TVs, computers etc on the system while busy in doing other activities.</a:t>
            </a:r>
          </a:p>
          <a:p>
            <a:r>
              <a:rPr lang="en-US" dirty="0" smtClean="0"/>
              <a:t>With home automation, you dictate how a device should react, when it should react, and why it should react.</a:t>
            </a:r>
          </a:p>
          <a:p>
            <a:r>
              <a:rPr lang="en-US" dirty="0" smtClean="0"/>
              <a:t> Home automation is adopted for reasons of ease, security and energy efficiency.</a:t>
            </a:r>
          </a:p>
          <a:p>
            <a:r>
              <a:rPr lang="en-US" dirty="0" smtClean="0"/>
              <a:t>Home automation can also provide a remote interface to home appliances or the automation system itself, to provide control and monitoring on a smart phone or web browser.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OBJECTIVE</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a:spLocks noGrp="1"/>
          </p:cNvSpPr>
          <p:nvPr>
            <p:ph idx="1"/>
          </p:nvPr>
        </p:nvSpPr>
        <p:spPr/>
        <p:txBody>
          <a:bodyPr/>
          <a:lstStyle/>
          <a:p>
            <a:r>
              <a:rPr lang="en-US" dirty="0" smtClean="0"/>
              <a:t>To develop a web application for smart home management system, that will provide an interface for user to avail the services such as switching on/off various household appliances only by a touch.</a:t>
            </a:r>
          </a:p>
          <a:p>
            <a:r>
              <a:rPr lang="en-US" dirty="0" smtClean="0"/>
              <a:t>Web application will provide two modes of operations to user, that is, manual and </a:t>
            </a:r>
            <a:r>
              <a:rPr lang="en-US" dirty="0" smtClean="0"/>
              <a:t>automatic.</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SOLUTION PROPOSED</a:t>
            </a:r>
            <a:endParaRPr lang="en-US" dirty="0"/>
          </a:p>
        </p:txBody>
      </p:sp>
    </p:spTree>
  </p:cSld>
  <p:clrMapOvr>
    <a:masterClrMapping/>
  </p:clrMapOvr>
</p:sld>
</file>

<file path=ppt/theme/theme1.xml><?xml version="1.0" encoding="utf-8"?>
<a:theme xmlns:a="http://schemas.openxmlformats.org/drawingml/2006/main" name="Thatch">
  <a:themeElements>
    <a:clrScheme name="Thatch">
      <a:dk1>
        <a:sysClr val="windowText" lastClr="000000"/>
      </a:dk1>
      <a:lt1>
        <a:sysClr val="window" lastClr="FFFFFF"/>
      </a:lt1>
      <a:dk2>
        <a:srgbClr val="1D3641"/>
      </a:dk2>
      <a:lt2>
        <a:srgbClr val="DFE6D0"/>
      </a:lt2>
      <a:accent1>
        <a:srgbClr val="759AA5"/>
      </a:accent1>
      <a:accent2>
        <a:srgbClr val="CFC60D"/>
      </a:accent2>
      <a:accent3>
        <a:srgbClr val="99987F"/>
      </a:accent3>
      <a:accent4>
        <a:srgbClr val="90AC97"/>
      </a:accent4>
      <a:accent5>
        <a:srgbClr val="FFAD1C"/>
      </a:accent5>
      <a:accent6>
        <a:srgbClr val="B9AB6F"/>
      </a:accent6>
      <a:hlink>
        <a:srgbClr val="66AACD"/>
      </a:hlink>
      <a:folHlink>
        <a:srgbClr val="809DB3"/>
      </a:folHlink>
    </a:clrScheme>
    <a:fontScheme name="Median">
      <a:majorFont>
        <a:latin typeface="Tw Cen MT"/>
        <a:ea typeface=""/>
        <a:cs typeface=""/>
        <a:font script="Grek" typeface="Calibri"/>
        <a:font script="Cyrl" typeface="Calibri"/>
        <a:font script="Jpan" typeface="HG創英角ｺﾞｼｯｸUB"/>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HG創英角ｺﾞｼｯｸUB"/>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Thatch">
      <a:fillStyleLst>
        <a:solidFill>
          <a:schemeClr val="phClr"/>
        </a:solidFill>
        <a:gradFill rotWithShape="1">
          <a:gsLst>
            <a:gs pos="0">
              <a:schemeClr val="phClr">
                <a:tint val="79000"/>
                <a:satMod val="180000"/>
              </a:schemeClr>
            </a:gs>
            <a:gs pos="65000">
              <a:schemeClr val="phClr">
                <a:tint val="52000"/>
                <a:satMod val="250000"/>
              </a:schemeClr>
            </a:gs>
            <a:gs pos="100000">
              <a:schemeClr val="phClr">
                <a:tint val="29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15875" cap="flat" cmpd="sng" algn="ctr">
          <a:solidFill>
            <a:schemeClr val="phClr"/>
          </a:solidFill>
          <a:prstDash val="solid"/>
        </a:ln>
        <a:ln w="38100" cap="flat" cmpd="sng" algn="ctr">
          <a:solidFill>
            <a:schemeClr val="phClr"/>
          </a:solidFill>
          <a:prstDash val="solid"/>
        </a:ln>
      </a:lnStyleLst>
      <a:effectStyleLst>
        <a:effectStyle>
          <a:effectLst>
            <a:outerShdw blurRad="63500" dist="25400" dir="5400000" rotWithShape="0">
              <a:srgbClr val="000000">
                <a:alpha val="43000"/>
              </a:srgbClr>
            </a:outerShdw>
          </a:effectLst>
        </a:effectStyle>
        <a:effectStyle>
          <a:effectLst>
            <a:outerShdw blurRad="63500" dist="25400" dir="5400000" rotWithShape="0">
              <a:srgbClr val="000000">
                <a:alpha val="43000"/>
              </a:srgbClr>
            </a:outerShdw>
          </a:effectLst>
          <a:scene3d>
            <a:camera prst="orthographicFront">
              <a:rot lat="0" lon="0" rev="0"/>
            </a:camera>
            <a:lightRig rig="brightRoom" dir="t">
              <a:rot lat="0" lon="0" rev="8700000"/>
            </a:lightRig>
          </a:scene3d>
          <a:sp3d contourW="12700" prstMaterial="dkEdge">
            <a:bevelT w="0" h="0" prst="relaxedInset"/>
            <a:contourClr>
              <a:schemeClr val="phClr">
                <a:shade val="65000"/>
                <a:satMod val="150000"/>
              </a:schemeClr>
            </a:contourClr>
          </a:sp3d>
        </a:effectStyle>
        <a:effectStyle>
          <a:effectLst>
            <a:outerShdw blurRad="63500" dist="25400" dir="5400000" rotWithShape="0">
              <a:srgbClr val="000000">
                <a:alpha val="43000"/>
              </a:srgbClr>
            </a:outerShdw>
          </a:effectLst>
          <a:scene3d>
            <a:camera prst="orthographicFront">
              <a:rot lat="0" lon="0" rev="0"/>
            </a:camera>
            <a:lightRig rig="glow" dir="t">
              <a:rot lat="0" lon="0" rev="13200000"/>
            </a:lightRig>
          </a:scene3d>
          <a:sp3d prstMaterial="dkEdge">
            <a:bevelT w="63500" h="50800" prst="relaxedInset"/>
          </a:sp3d>
        </a:effectStyle>
      </a:effectStyleLst>
      <a:bgFillStyleLst>
        <a:solidFill>
          <a:schemeClr val="phClr"/>
        </a:solidFill>
        <a:gradFill rotWithShape="1">
          <a:gsLst>
            <a:gs pos="0">
              <a:schemeClr val="phClr">
                <a:tint val="85000"/>
                <a:shade val="95000"/>
                <a:satMod val="200000"/>
              </a:schemeClr>
            </a:gs>
            <a:gs pos="53000">
              <a:schemeClr val="phClr">
                <a:shade val="60000"/>
                <a:satMod val="220000"/>
              </a:schemeClr>
            </a:gs>
            <a:gs pos="100000">
              <a:schemeClr val="phClr">
                <a:shade val="45000"/>
                <a:satMod val="220000"/>
              </a:schemeClr>
            </a:gs>
          </a:gsLst>
          <a:lin ang="16200000" scaled="0"/>
        </a:gradFill>
        <a:gradFill rotWithShape="1">
          <a:gsLst>
            <a:gs pos="0">
              <a:schemeClr val="phClr">
                <a:tint val="83000"/>
                <a:shade val="97000"/>
                <a:satMod val="230000"/>
              </a:schemeClr>
            </a:gs>
            <a:gs pos="100000">
              <a:schemeClr val="phClr">
                <a:shade val="35000"/>
                <a:satMod val="250000"/>
              </a:schemeClr>
            </a:gs>
          </a:gsLst>
          <a:path path="circle">
            <a:fillToRect l="15000" t="50000" r="85000" b="6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tf00001173</Template>
  <TotalTime>15233</TotalTime>
  <Words>562</Words>
  <Application>Microsoft Office PowerPoint</Application>
  <PresentationFormat>On-screen Show (4:3)</PresentationFormat>
  <Paragraphs>74</Paragraphs>
  <Slides>35</Slides>
  <Notes>0</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Thatch</vt:lpstr>
      <vt:lpstr>ACROPOLIS INSTITUTE OF TECHNOLOGY AND RESEARCH</vt:lpstr>
      <vt:lpstr>SMART HOME MANAGEMENT SYSTEM</vt:lpstr>
      <vt:lpstr>CONTENT</vt:lpstr>
      <vt:lpstr>INTRODUCTION</vt:lpstr>
      <vt:lpstr>Slide 5</vt:lpstr>
      <vt:lpstr>SMART HOME MANAGEMENT SYSTEM</vt:lpstr>
      <vt:lpstr>OBJECTIVE</vt:lpstr>
      <vt:lpstr>OBJECTIVE</vt:lpstr>
      <vt:lpstr>SOLUTION PROPOSED</vt:lpstr>
      <vt:lpstr>SOLUTION PROPOSED</vt:lpstr>
      <vt:lpstr>USE CASE</vt:lpstr>
      <vt:lpstr>Slide 12</vt:lpstr>
      <vt:lpstr>ER DIAGRAM</vt:lpstr>
      <vt:lpstr>Slide 14</vt:lpstr>
      <vt:lpstr>SEQUENCE DIAGRAM</vt:lpstr>
      <vt:lpstr>Slide 16</vt:lpstr>
      <vt:lpstr>Slide 17</vt:lpstr>
      <vt:lpstr>ACTIVITY DIAGRAM</vt:lpstr>
      <vt:lpstr>Slide 19</vt:lpstr>
      <vt:lpstr>SURVEY</vt:lpstr>
      <vt:lpstr>SURVEY</vt:lpstr>
      <vt:lpstr>EXPECTED OUTCOMES</vt:lpstr>
      <vt:lpstr>EXPECTED OUTCOMES</vt:lpstr>
      <vt:lpstr>PROJECT SCREEN SHOTS</vt:lpstr>
      <vt:lpstr>Slide 25</vt:lpstr>
      <vt:lpstr>Slide 26</vt:lpstr>
      <vt:lpstr>Slide 27</vt:lpstr>
      <vt:lpstr>Slide 28</vt:lpstr>
      <vt:lpstr>BENEFITS</vt:lpstr>
      <vt:lpstr>BENEFITS</vt:lpstr>
      <vt:lpstr>CHALLENGES</vt:lpstr>
      <vt:lpstr>CHALLENGES</vt:lpstr>
      <vt:lpstr>CONCLUSION</vt:lpstr>
      <vt:lpstr>CONCLUSION</vt:lpstr>
      <vt:lpstr>THANK YOU</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Ashwini lele</dc:creator>
  <cp:lastModifiedBy>rbz</cp:lastModifiedBy>
  <cp:revision>162</cp:revision>
  <dcterms:created xsi:type="dcterms:W3CDTF">2006-08-16T00:00:00Z</dcterms:created>
  <dcterms:modified xsi:type="dcterms:W3CDTF">2018-11-01T13:55:45Z</dcterms:modified>
</cp:coreProperties>
</file>

<file path=docProps/thumbnail.jpeg>
</file>